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3.svg" ContentType="image/svg+xml"/>
  <Override PartName="/ppt/media/image75.svg" ContentType="image/svg+xml"/>
  <Override PartName="/ppt/media/image7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4"/>
  </p:notesMasterIdLst>
  <p:handoutMasterIdLst>
    <p:handoutMasterId r:id="rId45"/>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283" r:id="rId19"/>
    <p:sldId id="10168" r:id="rId20"/>
    <p:sldId id="10170" r:id="rId21"/>
    <p:sldId id="391" r:id="rId22"/>
    <p:sldId id="286" r:id="rId23"/>
    <p:sldId id="293" r:id="rId24"/>
    <p:sldId id="289" r:id="rId25"/>
    <p:sldId id="10171" r:id="rId26"/>
    <p:sldId id="9697" r:id="rId27"/>
    <p:sldId id="9698" r:id="rId28"/>
    <p:sldId id="10164" r:id="rId29"/>
    <p:sldId id="10165" r:id="rId30"/>
    <p:sldId id="437" r:id="rId31"/>
    <p:sldId id="9458" r:id="rId32"/>
    <p:sldId id="10312" r:id="rId33"/>
    <p:sldId id="446" r:id="rId34"/>
    <p:sldId id="447" r:id="rId35"/>
    <p:sldId id="448" r:id="rId36"/>
    <p:sldId id="10201" r:id="rId37"/>
    <p:sldId id="9495" r:id="rId38"/>
    <p:sldId id="582" r:id="rId39"/>
    <p:sldId id="583" r:id="rId40"/>
    <p:sldId id="10167" r:id="rId41"/>
    <p:sldId id="584" r:id="rId42"/>
    <p:sldId id="48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283"/>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249" autoAdjust="0"/>
  </p:normalViewPr>
  <p:slideViewPr>
    <p:cSldViewPr snapToGrid="0">
      <p:cViewPr varScale="1">
        <p:scale>
          <a:sx n="113" d="100"/>
          <a:sy n="113" d="100"/>
        </p:scale>
        <p:origin x="510" y="102"/>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notesMaster" Target="notesMasters/notesMaster1.xml"/><Relationship Id="rId45" Type="http://schemas.openxmlformats.org/officeDocument/2006/relationships/handoutMaster" Target="handoutMasters/handoutMaster1.xml"/><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42</c:v>
                </c:pt>
                <c:pt idx="1">
                  <c:v>46</c:v>
                </c:pt>
                <c:pt idx="2">
                  <c:v>46</c:v>
                </c:pt>
                <c:pt idx="3">
                  <c:v>42</c:v>
                </c:pt>
                <c:pt idx="4">
                  <c:v>49</c:v>
                </c:pt>
                <c:pt idx="5">
                  <c:v>49</c:v>
                </c:pt>
                <c:pt idx="6">
                  <c:v>40</c:v>
                </c:pt>
                <c:pt idx="7">
                  <c:v>50</c:v>
                </c:pt>
                <c:pt idx="8">
                  <c:v>50</c:v>
                </c:pt>
                <c:pt idx="9">
                  <c:v>50</c:v>
                </c:pt>
                <c:pt idx="10">
                  <c:v>49</c:v>
                </c:pt>
                <c:pt idx="11">
                  <c:v>50</c:v>
                </c:pt>
                <c:pt idx="12">
                  <c:v>48</c:v>
                </c:pt>
                <c:pt idx="13">
                  <c:v>43</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33</c:v>
                </c:pt>
                <c:pt idx="1">
                  <c:v>35</c:v>
                </c:pt>
                <c:pt idx="2">
                  <c:v>31</c:v>
                </c:pt>
                <c:pt idx="3">
                  <c:v>34</c:v>
                </c:pt>
                <c:pt idx="4">
                  <c:v>29</c:v>
                </c:pt>
                <c:pt idx="5">
                  <c:v>25</c:v>
                </c:pt>
                <c:pt idx="6">
                  <c:v>27</c:v>
                </c:pt>
                <c:pt idx="7">
                  <c:v>35</c:v>
                </c:pt>
                <c:pt idx="8">
                  <c:v>29</c:v>
                </c:pt>
                <c:pt idx="9">
                  <c:v>33</c:v>
                </c:pt>
                <c:pt idx="10">
                  <c:v>31</c:v>
                </c:pt>
                <c:pt idx="11">
                  <c:v>29</c:v>
                </c:pt>
                <c:pt idx="12">
                  <c:v>27</c:v>
                </c:pt>
                <c:pt idx="13">
                  <c:v>27</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45</c:v>
                </c:pt>
                <c:pt idx="1">
                  <c:v>44</c:v>
                </c:pt>
                <c:pt idx="2">
                  <c:v>47</c:v>
                </c:pt>
                <c:pt idx="3">
                  <c:v>43</c:v>
                </c:pt>
                <c:pt idx="4">
                  <c:v>41</c:v>
                </c:pt>
                <c:pt idx="5">
                  <c:v>42</c:v>
                </c:pt>
                <c:pt idx="6">
                  <c:v>44</c:v>
                </c:pt>
                <c:pt idx="7">
                  <c:v>42</c:v>
                </c:pt>
                <c:pt idx="8">
                  <c:v>48</c:v>
                </c:pt>
                <c:pt idx="9">
                  <c:v>49</c:v>
                </c:pt>
                <c:pt idx="10">
                  <c:v>48</c:v>
                </c:pt>
                <c:pt idx="11">
                  <c:v>48</c:v>
                </c:pt>
                <c:pt idx="12">
                  <c:v>45</c:v>
                </c:pt>
                <c:pt idx="13">
                  <c:v>42</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31</c:v>
                </c:pt>
                <c:pt idx="1">
                  <c:v>26</c:v>
                </c:pt>
                <c:pt idx="2">
                  <c:v>32</c:v>
                </c:pt>
                <c:pt idx="3">
                  <c:v>34</c:v>
                </c:pt>
                <c:pt idx="4">
                  <c:v>31</c:v>
                </c:pt>
                <c:pt idx="5">
                  <c:v>27</c:v>
                </c:pt>
                <c:pt idx="6">
                  <c:v>34</c:v>
                </c:pt>
                <c:pt idx="7">
                  <c:v>34</c:v>
                </c:pt>
                <c:pt idx="8">
                  <c:v>33</c:v>
                </c:pt>
                <c:pt idx="9">
                  <c:v>27</c:v>
                </c:pt>
                <c:pt idx="10">
                  <c:v>33</c:v>
                </c:pt>
                <c:pt idx="11">
                  <c:v>32</c:v>
                </c:pt>
                <c:pt idx="12">
                  <c:v>27</c:v>
                </c:pt>
                <c:pt idx="13">
                  <c:v>35</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41</c:v>
                </c:pt>
                <c:pt idx="1">
                  <c:v>45</c:v>
                </c:pt>
                <c:pt idx="2">
                  <c:v>49</c:v>
                </c:pt>
                <c:pt idx="3">
                  <c:v>46</c:v>
                </c:pt>
                <c:pt idx="4">
                  <c:v>42</c:v>
                </c:pt>
                <c:pt idx="5">
                  <c:v>47</c:v>
                </c:pt>
                <c:pt idx="6">
                  <c:v>42</c:v>
                </c:pt>
                <c:pt idx="7">
                  <c:v>49</c:v>
                </c:pt>
                <c:pt idx="8">
                  <c:v>40</c:v>
                </c:pt>
                <c:pt idx="9">
                  <c:v>42</c:v>
                </c:pt>
                <c:pt idx="10">
                  <c:v>47</c:v>
                </c:pt>
                <c:pt idx="11">
                  <c:v>44</c:v>
                </c:pt>
                <c:pt idx="12">
                  <c:v>47</c:v>
                </c:pt>
                <c:pt idx="13">
                  <c:v>47</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31</c:v>
                </c:pt>
                <c:pt idx="1">
                  <c:v>28</c:v>
                </c:pt>
                <c:pt idx="2">
                  <c:v>35</c:v>
                </c:pt>
                <c:pt idx="3">
                  <c:v>26</c:v>
                </c:pt>
                <c:pt idx="4">
                  <c:v>27</c:v>
                </c:pt>
                <c:pt idx="5">
                  <c:v>35</c:v>
                </c:pt>
                <c:pt idx="6">
                  <c:v>29</c:v>
                </c:pt>
                <c:pt idx="7">
                  <c:v>26</c:v>
                </c:pt>
                <c:pt idx="8">
                  <c:v>35</c:v>
                </c:pt>
                <c:pt idx="9">
                  <c:v>32</c:v>
                </c:pt>
                <c:pt idx="10">
                  <c:v>34</c:v>
                </c:pt>
                <c:pt idx="11">
                  <c:v>29</c:v>
                </c:pt>
                <c:pt idx="12">
                  <c:v>27</c:v>
                </c:pt>
                <c:pt idx="13">
                  <c:v>26</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c:v>
                </c:pt>
                <c:pt idx="1">
                  <c:v>383.29</c:v>
                </c:pt>
                <c:pt idx="2">
                  <c:v>381.62</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16-09-2025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16-09-2025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 Id="rId3" Type="http://schemas.openxmlformats.org/officeDocument/2006/relationships/image" Target="../media/image30.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microsoft.com/office/2007/relationships/hdphoto" Target="../media/hdphoto6.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7.png"/><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 Id="rId4" Type="http://schemas.microsoft.com/office/2007/relationships/hdphoto" Target="../media/hdphoto8.wdp"/><Relationship Id="rId5" Type="http://schemas.openxmlformats.org/officeDocument/2006/relationships/image" Target="../media/image40.png"/><Relationship Id="rId6"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 Id="rId3" Type="http://schemas.microsoft.com/office/2007/relationships/hdphoto" Target="../media/hdphoto10.wdp"/><Relationship Id="rId4" Type="http://schemas.openxmlformats.org/officeDocument/2006/relationships/image" Target="../media/image48.png"/><Relationship Id="rId5" Type="http://schemas.microsoft.com/office/2007/relationships/hdphoto" Target="../media/hdphoto11.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6.png"/><Relationship Id="rId4" Type="http://schemas.microsoft.com/office/2007/relationships/hdphoto" Target="../media/hdphoto9.wdp"/><Relationship Id="rId5"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4.png"/><Relationship Id="rId3" Type="http://schemas.microsoft.com/office/2007/relationships/hdphoto" Target="../media/hdphoto12.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5.png"/><Relationship Id="rId4" Type="http://schemas.microsoft.com/office/2007/relationships/hdphoto" Target="../media/hdphoto13.wdp"/><Relationship Id="rId5"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microsoft.com/office/2007/relationships/hdphoto" Target="../media/hdphoto1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microsoft.com/office/2007/relationships/hdphoto" Target="../media/hdphoto15.wdp"/><Relationship Id="rId4" Type="http://schemas.openxmlformats.org/officeDocument/2006/relationships/image" Target="../media/image4.png"/><Relationship Id="rId5" Type="http://schemas.openxmlformats.org/officeDocument/2006/relationships/image" Target="../media/image58.png"/><Relationship Id="rId6" Type="http://schemas.openxmlformats.org/officeDocument/2006/relationships/image" Target="../media/image59.GIF"/><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microsoft.com/office/2007/relationships/hdphoto" Target="../media/hdphoto16.wdp"/><Relationship Id="rId11" Type="http://schemas.openxmlformats.org/officeDocument/2006/relationships/image" Target="../media/image63.png"/><Relationship Id="rId12" Type="http://schemas.microsoft.com/office/2007/relationships/hdphoto" Target="../media/hdphoto17.wdp"/><Relationship Id="rId13" Type="http://schemas.openxmlformats.org/officeDocument/2006/relationships/image" Target="../media/image64.png"/><Relationship Id="rId14" Type="http://schemas.microsoft.com/office/2007/relationships/hdphoto" Target="../media/hdphoto18.wdp"/><Relationship Id="rId15" Type="http://schemas.openxmlformats.org/officeDocument/2006/relationships/image" Target="../media/image65.png"/><Relationship Id="rId16"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 Id="rId3"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9.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70.png"/><Relationship Id="rId7" Type="http://schemas.openxmlformats.org/officeDocument/2006/relationships/hyperlink" Target="https://www.facebook.com/STI4SDG/" TargetMode="External"/><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svg"/><Relationship Id="rId11" Type="http://schemas.openxmlformats.org/officeDocument/2006/relationships/image" Target="../media/image74.png"/><Relationship Id="rId12" Type="http://schemas.openxmlformats.org/officeDocument/2006/relationships/image" Target="../media/image75.svg"/><Relationship Id="rId13" Type="http://schemas.openxmlformats.org/officeDocument/2006/relationships/image" Target="../media/image76.png"/><Relationship Id="rId14" Type="http://schemas.openxmlformats.org/officeDocument/2006/relationships/image" Target="../media/image77.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Technology: Machine Learning, Natural Language Processing (Speech Recognition, Text Analytics)
By Application: Healthcare, Finance, Automotive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TOY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Toy Industry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International Journal of Marketing Studies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International Council of Toy Industries</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Consumer Research</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American Specialty Toy Retailing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Retailing</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European Toy Industry Confederation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Business Research</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Japan Toy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Play &amp; Culture Studies</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Toy Market is valued at USD 12 Million in 2024, and is expected to reach USD 122 Million by 2032. The market shows a steady CAGR of 12% from 2025 to 2032. The Global Toy Market is driven by factors such as increased consumer spending power, technological advancements, and growing demand for licensed products. The market is experiencing significant trends such as personalized toys and educational games. Key market players include Hasbro, Mattel, and LEGO, who continue to innovate and adapt to changing consumer preferences. Growth is expected to be prompted by the rising e-commerce and digital marketing channels. Predicted future developments include an increased use of eco-friendly materials, and a surge in interactive and smart toys, influenced by advancements in artificial intelligence and augmented reality.</a:t>
            </a:r>
            <a:r>
              <a:rPr kumimoji="0" lang="en-US" sz="9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GLOBAL TOY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a:extLst>
              <a:ext uri="{FF2B5EF4-FFF2-40B4-BE49-F238E27FC236}">
                <a16:creationId xmlns:a16="http://schemas.microsoft.com/office/drawing/2014/main" id="{DDFF9EB4-CE44-4986-6953-2FAF0A315950}"/>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04065" y="4980052"/>
            <a:ext cx="5725324" cy="1448002"/>
          </a:xfrm>
          <a:prstGeom prst="rect">
            <a:avLst/>
          </a:prstGeom>
        </p:spPr>
      </p:pic>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122</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2724029"/>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Digital Integration in Toy Making: Digital technology is significantly fueling the growth of the global toy market. Manufacturers are incorporating smart chips, voice &amp; image recognition technologies, and augmented reality in toys. This digitization not only enhances the fun element but also provides educational value. Companies are focusing on developing interactive gaming systems and toys that facilitate cognitive, emotional, and social development. LEGO's AR-enabled Hidden Side series and Hasbro's voice-assisted Monopoly are examples of this trend.
Increasing demand for Licensed Toys: A significant enabler in the global toy market is the rise in the popularity of licensed toys, inspired by movies, shows, characters, and famous personalities. Children are increasingly drawn towards toys that represent their favorite characters, creating substantial market demand. Many top brands tie-up with film and animation studios for exclusive licensing rights, thereby driving sales. Hasbro's Star Wars and Disney Princess lines of toys, or Mattel's Barbie and Hot Wheels, are notable examples.</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6" name="TextBox 5">
            <a:extLst>
              <a:ext uri="{FF2B5EF4-FFF2-40B4-BE49-F238E27FC236}">
                <a16:creationId xmlns:a16="http://schemas.microsoft.com/office/drawing/2014/main" id="{7BAA96CD-19E6-155E-7C32-577DF97EF73C}"/>
              </a:ext>
            </a:extLst>
          </p:cNvPr>
          <p:cNvSpPr txBox="1"/>
          <p:nvPr/>
        </p:nvSpPr>
        <p:spPr>
          <a:xfrm>
            <a:off x="8382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SUPPLY SIDE TRENDS</a:t>
            </a:r>
          </a:p>
        </p:txBody>
      </p:sp>
      <p:sp>
        <p:nvSpPr>
          <p:cNvPr id="10" name="TextBox 9">
            <a:extLst>
              <a:ext uri="{FF2B5EF4-FFF2-40B4-BE49-F238E27FC236}">
                <a16:creationId xmlns:a16="http://schemas.microsoft.com/office/drawing/2014/main" id="{B07D0FC6-D7BD-6117-36CD-D7E08E69CFF4}"/>
              </a:ext>
            </a:extLst>
          </p:cNvPr>
          <p:cNvSpPr txBox="1"/>
          <p:nvPr/>
        </p:nvSpPr>
        <p:spPr>
          <a:xfrm>
            <a:off x="59987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DEMAND SIDE TRENDS</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rPr lang="en-US" sz="1100" b="1" i="0" u="none" strike="noStrike" baseline="0" dirty="0">
                <a:solidFill>
                  <a:schemeClr val="tx1">
                    <a:lumMod val="75000"/>
                    <a:lumOff val="25000"/>
                  </a:schemeClr>
                </a:solidFill>
                <a:latin typeface="+mj-lt"/>
              </a:rPr>
              <a:t>GLOBAL TOY MARKET</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25500"/>
            <a:ext cx="5663512" cy="3033605"/>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838799" y="1443168"/>
            <a:ext cx="4386818" cy="2104023"/>
          </a:xfrm>
          <a:prstGeom prst="rect">
            <a:avLst/>
          </a:prstGeom>
        </p:spPr>
      </p:pic>
      <p:pic>
        <p:nvPicPr>
          <p:cNvPr id="14" name="Picture 13">
            <a:extLst>
              <a:ext uri="{FF2B5EF4-FFF2-40B4-BE49-F238E27FC236}">
                <a16:creationId xmlns:a16="http://schemas.microsoft.com/office/drawing/2014/main" id="{E9D41F10-DBDD-09ED-9B27-A80F116813CF}"/>
              </a:ext>
            </a:extLst>
          </p:cNvPr>
          <p:cNvPicPr>
            <a:picLocks noChangeAspect="1"/>
          </p:cNvPicPr>
          <p:nvPr/>
        </p:nvPicPr>
        <p:blipFill>
          <a:blip r:embed="rId4" cstate="print"/>
          <a:stretch>
            <a:fillRect/>
          </a:stretch>
        </p:blipFill>
        <p:spPr>
          <a:xfrm>
            <a:off x="952500" y="4181543"/>
            <a:ext cx="4159416" cy="2104023"/>
          </a:xfrm>
          <a:prstGeom prst="rect">
            <a:avLst/>
          </a:prstGeom>
        </p:spPr>
      </p:pic>
      <p:pic>
        <p:nvPicPr>
          <p:cNvPr id="15" name="Picture 14">
            <a:extLst>
              <a:ext uri="{FF2B5EF4-FFF2-40B4-BE49-F238E27FC236}">
                <a16:creationId xmlns:a16="http://schemas.microsoft.com/office/drawing/2014/main" id="{068E95DD-CF2A-9E0D-0192-BFD3FFDC4676}"/>
              </a:ext>
            </a:extLst>
          </p:cNvPr>
          <p:cNvPicPr>
            <a:picLocks noChangeAspect="1"/>
          </p:cNvPicPr>
          <p:nvPr/>
        </p:nvPicPr>
        <p:blipFill>
          <a:blip r:embed="rId5" cstate="print"/>
          <a:stretch>
            <a:fillRect/>
          </a:stretch>
        </p:blipFill>
        <p:spPr>
          <a:xfrm>
            <a:off x="6120243" y="4181543"/>
            <a:ext cx="4191836" cy="2081329"/>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5580004" y="2851228"/>
            <a:ext cx="1453421" cy="488211"/>
          </a:xfrm>
          <a:prstGeom prst="rect">
            <a:avLst/>
          </a:prstGeom>
          <a:solidFill>
            <a:srgbClr val="FFFFFF"/>
          </a:solidFill>
        </p:spPr>
        <p:txBody>
          <a:bodyPr wrap="square" anchor="ctr">
            <a:spAutoFit/>
          </a:bodyPr>
          <a:lstStyle/>
          <a:p>
            <a:pPr algn="ctr">
              <a:lnSpc>
                <a:spcPct val="150000"/>
              </a:lnSpc>
            </a:pPr>
            <a:r>
              <a:rPr lang="en-US" sz="900" spc="-20" dirty="0">
                <a:solidFill>
                  <a:srgbClr val="292827"/>
                </a:solidFill>
                <a:ea typeface="Cambria" panose="02040503050406030204" pitchFamily="18" charset="0"/>
                <a:cs typeface="Poppins" panose="00000500000000000000" pitchFamily="2" charset="0"/>
              </a:rPr>
              <a:t>GLOBAL TOY MARKET,2024 </a:t>
            </a:r>
            <a:r>
              <a:rPr lang="en-US" sz="900" kern="1200" spc="-20" dirty="0">
                <a:solidFill>
                  <a:srgbClr val="292827"/>
                </a:solidFill>
                <a:ea typeface="Cambria" panose="02040503050406030204" pitchFamily="18" charset="0"/>
                <a:cs typeface="Poppins" panose="00000500000000000000" pitchFamily="2" charset="0"/>
              </a:rPr>
              <a:t/>
            </a:r>
          </a:p>
          <a:p>
            <a:pPr algn="ctr">
              <a:lnSpc>
                <a:spcPct val="150000"/>
              </a:lnSpc>
            </a:pPr>
            <a:r>
              <a:rPr lang="en-US" sz="900" b="1" i="0" u="none" strike="noStrike" baseline="0" dirty="0">
                <a:solidFill>
                  <a:schemeClr val="tx1"/>
                </a:solidFill>
              </a:rPr>
              <a:t>12 MILLION USD</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7017478" y="2851228"/>
            <a:ext cx="1453421" cy="488211"/>
          </a:xfrm>
          <a:prstGeom prst="rect">
            <a:avLst/>
          </a:prstGeom>
          <a:solidFill>
            <a:srgbClr val="FFFFFF"/>
          </a:solidFill>
        </p:spPr>
        <p:txBody>
          <a:bodyPr wrap="square" anchor="ctr">
            <a:spAutoFit/>
          </a:bodyPr>
          <a:lstStyle/>
          <a:p>
            <a:pPr algn="ctr">
              <a:lnSpc>
                <a:spcPct val="150000"/>
              </a:lnSpc>
            </a:pPr>
            <a:r>
              <a:rPr lang="en-US" sz="900" kern="1200" spc="-20" dirty="0">
                <a:solidFill>
                  <a:srgbClr val="292827"/>
                </a:solidFill>
                <a:ea typeface="Cambria" panose="02040503050406030204" pitchFamily="18" charset="0"/>
                <a:cs typeface="Poppins" panose="00000500000000000000" pitchFamily="2" charset="0"/>
              </a:rPr>
              <a:t>GLOBAL TOY MARKET,2032 </a:t>
            </a:r>
          </a:p>
          <a:p>
            <a:pPr algn="ctr">
              <a:lnSpc>
                <a:spcPct val="150000"/>
              </a:lnSpc>
            </a:pPr>
            <a:r>
              <a:rPr lang="en-US" sz="900" b="1" i="0" u="none" strike="noStrike" baseline="0" dirty="0">
                <a:solidFill>
                  <a:schemeClr val="tx1"/>
                </a:solidFill>
              </a:rPr>
              <a:t>122 MILLION USD</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6"/>
          <a:stretch>
            <a:fillRect/>
          </a:stretch>
        </p:blipFill>
        <p:spPr>
          <a:xfrm>
            <a:off x="7873396" y="1443168"/>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802334"/>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420852"/>
            <a:ext cx="7321550" cy="1500187"/>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206069"/>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0062E8-233C-7D2C-72C1-2482A4901ED9}"/>
              </a:ext>
            </a:extLst>
          </p:cNvPr>
          <p:cNvSpPr txBox="1"/>
          <p:nvPr/>
        </p:nvSpPr>
        <p:spPr>
          <a:xfrm>
            <a:off x="400050" y="2250641"/>
            <a:ext cx="4743450" cy="1891928"/>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Drivers &amp; Challenges</a:t>
            </a:r>
          </a:p>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Attractiveness - Porters Five Analysis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New Entrants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Suppliers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Buyers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Substitute</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Intensity of Competitive Rivalry</a:t>
            </a:r>
            <a:endParaRPr lang="en-IN" sz="1200" dirty="0"/>
          </a:p>
        </p:txBody>
      </p:sp>
      <p:sp>
        <p:nvSpPr>
          <p:cNvPr id="9" name="TextBox 8">
            <a:extLst>
              <a:ext uri="{FF2B5EF4-FFF2-40B4-BE49-F238E27FC236}">
                <a16:creationId xmlns:a16="http://schemas.microsoft.com/office/drawing/2014/main" id="{F454D972-9733-82BD-7B66-E55DF10501F4}"/>
              </a:ext>
            </a:extLst>
          </p:cNvPr>
          <p:cNvSpPr txBox="1"/>
          <p:nvPr/>
        </p:nvSpPr>
        <p:spPr>
          <a:xfrm>
            <a:off x="400050" y="4740561"/>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509457801"/>
              </p:ext>
            </p:extLst>
          </p:nvPr>
        </p:nvGraphicFramePr>
        <p:xfrm>
          <a:off x="333828" y="914401"/>
          <a:ext cx="11494377" cy="3397624"/>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91324">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906300">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global toy market is predominantly driven by the continuous innovation and technological integration in toy design. Toy companies are consistently striving to incorporate advanced technology in their offerings to engage and entertain the sophisticated young audience. For instance, traditional board games and puzzles are now being digitified or integrated with augmented reality (AR) to make them more appealing for the tech-savvy generation. Additionally, toys that support educational learning, also known as 'Edutainment Toys', often use technological innovation to teach children about coding, arithmetic, science, and more in an engaging structured play.
Toys like Lego's 'Boost', a robot coding toy, and Spin Master's 'Meccano MeccaNoid G15', a personal robot kids can build and program, stand as prime real-world examples of this driver. These toys integrate technology and play in such a way that it not only entertains the children, but also piques their interest in the areas of Science, Technology, Engineering, and Mathematics (STEM). The use of technology in toys has proven to make them more interactive, personal, and beneficial for a child's cognitive development, therefore, making them highly attractive to both children and their parents.
Not to forget, the influence of simulated and virtual reality toys in the market, such as 'Oculus Rift' and 'HoloLens', which completely transform a child's play environment, offering a multisensorial experience. These technological advancements in the toy industry have completely redefined the meaning of play, making it more engaging, immersive, and educational. A constant innovation in integrating technology in toy design will continue to be a key driver for the growth of the global toy market in the years to come.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4312025"/>
            <a:ext cx="11522439" cy="2098715"/>
          </a:xfrm>
          <a:prstGeom prst="rect">
            <a:avLst/>
          </a:prstGeom>
        </p:spPr>
      </p:pic>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Innovation and Technological Integration in Toy Design</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99983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272533947"/>
              </p:ext>
            </p:extLst>
          </p:nvPr>
        </p:nvGraphicFramePr>
        <p:xfrm>
          <a:off x="311603" y="914952"/>
          <a:ext cx="11494377" cy="3630153"/>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614349">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High Initial Investment And Setup Costs Are Posing Challenge To The Growth Of The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15804">
                <a:tc>
                  <a:txBody>
                    <a:bodyPr/>
                    <a:lstStyle/>
                    <a:p>
                      <a:pPr marL="174625" marR="0" lvl="0" indent="-174625" algn="just" defTabSz="914400" rtl="0" eaLnBrk="1" fontAlgn="auto" latinLnBrk="0" hangingPunct="1">
                        <a:lnSpc>
                          <a:spcPct val="150000"/>
                        </a:lnSpc>
                        <a:spcBef>
                          <a:spcPts val="2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global toy market is experiencing significant challenges due to high initial investment and setup costs. The process of establishing toy manufacturing units requires a substantial amount of capital for machinery, raw materials, and labor. Furthermore, setting up safety protocols that satisfy international standards and regulations increases the lead-time and financial expense. As a result, it makes it difficult for potential new entrants to penetrate the market, stifling overall growth and competition.
The high operational costs associated with toy manufacturing also have a direct impact on the product's pricing strategy. Manufacturers are forced to price their products at a much higher rate to compensate for the expensive setup costs and operational expenses. For smaller or new companies, it is challenging, as their products could be priced out of the market, making this industry highly competitive. These factors are posing substantial hurdles for the expansion of the global toy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CE9BB153-E78F-42D3-8D3C-D4810B928E2D}"/>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11603" y="4545106"/>
            <a:ext cx="11494377" cy="1885511"/>
          </a:xfrm>
          <a:prstGeom prst="rect">
            <a:avLst/>
          </a:prstGeom>
        </p:spPr>
      </p:pic>
    </p:spTree>
    <p:extLst>
      <p:ext uri="{BB962C8B-B14F-4D97-AF65-F5344CB8AC3E}">
        <p14:creationId xmlns:p14="http://schemas.microsoft.com/office/powerpoint/2010/main" val="258905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TECHNOLOGY</a:t>
            </a:r>
          </a:p>
        </p:txBody>
      </p:sp>
      <p:sp>
        <p:nvSpPr>
          <p:cNvPr id="51" name="Rectangle 50"/>
          <p:cNvSpPr/>
          <p:nvPr/>
        </p:nvSpPr>
        <p:spPr>
          <a:xfrm>
            <a:off x="457200" y="2103120"/>
            <a:ext cx="554736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Machine Learning</a:t>
            </a:r>
          </a:p>
          <a:p>
            <a:pPr algn="l" marL="190500" indent="-190500">
              <a:marL val="635000"/>
              <a:indent val="-241300"/>
              <a:buChar char="○"/>
              <a:buFont typeface="Symbol"/>
              <a:buClr>
                <a:srgbClr val="000000"/>
              </a:buClr>
              <a:spcAft>
                <a:spcPts val="600"/>
              </a:spcAft>
              <a:lnSpc>
                <a:spcPts val="1800"/>
              </a:lnSpc>
            </a:pPr>
            <a:r>
              <a:rPr sz="1000">
                <a:solidFill>
                  <a:srgbClr val="000000"/>
                </a:solidFill>
              </a:rPr>
              <a:t>Natural Language Processing</a:t>
            </a:r>
          </a:p>
        </p:txBody>
      </p:sp>
      <p:sp>
        <p:nvSpPr>
          <p:cNvPr id="52" name="Rounded Rectangle 51"/>
          <p:cNvSpPr/>
          <p:nvPr/>
        </p:nvSpPr>
        <p:spPr>
          <a:xfrm>
            <a:off x="618744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3" name="Rectangle 52"/>
          <p:cNvSpPr/>
          <p:nvPr/>
        </p:nvSpPr>
        <p:spPr>
          <a:xfrm>
            <a:off x="6187440" y="2103120"/>
            <a:ext cx="5547360"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Healthcare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Finance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Automotive</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130342" y="2361963"/>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D3A750-A7D4-D03A-9E6E-67E677CD3B37}"/>
              </a:ext>
            </a:extLst>
          </p:cNvPr>
          <p:cNvSpPr txBox="1"/>
          <p:nvPr/>
        </p:nvSpPr>
        <p:spPr>
          <a:xfrm>
            <a:off x="-26780" y="2908024"/>
            <a:ext cx="3655805" cy="1854354"/>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Top Investment and White Space Opportunities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Ecosystem Mapping</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Technological Advancements, Benefits, &amp; Impacts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Attractiveness Index, 2024</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PESTEL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Macro-Economic Indicators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Pricing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BDCE15B-F590-8029-907F-22E8F9B3EA34}"/>
              </a:ext>
            </a:extLst>
          </p:cNvPr>
          <p:cNvSpPr txBox="1"/>
          <p:nvPr/>
        </p:nvSpPr>
        <p:spPr>
          <a:xfrm>
            <a:off x="3116470" y="3107514"/>
            <a:ext cx="3655805" cy="1066959"/>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Regulatory Landscape</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Key Success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Impacting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Patent Analysis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Raw Material Analysis</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550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Technology,
By Application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8983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Toy Market SIZE,  BY Technology, 2019-2023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49732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Toy Market: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Technology</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TOY MARKET SIZE,  BY Technology,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TOY MARKET SIZE,  BY Technology, 2019-2023 (USD Million)</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948153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Global Toy Market players for the year 2023. The market positioning of the leading player is done considering the following points:</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Cupertino, California, 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137000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383.29</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Worldwide</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1976</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TOY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4357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1976</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Cupertino, California, United States</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381.62</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137000</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www.apple.com</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Inc. is an American multinational technology company headquartered in Cupertino, California, that designs, develops, and sells consumer electronics, computer software, and online services. It is considered one of the Big Tech technology companies, alongside Amazon, Google, Microsoft, and Facebook. Well known for the iPhone smartphone, the iPad tablet computer, the Mac personal computer, the iPod portable media player, the Apple Watch smartwatch, and the Apple TV digital media player. Apple's software includes macOS, iOS, iPadOS, and watchOS operating systems, the iTunes media player, the Safari web browser, the Shazam music identifier, and the iLife and iWork creativity and productivity suites, as well as professional applications like Final Cut Pro X, Logic Pro X, and Xcode.</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iPhone</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spTree>
    <p:extLst>
      <p:ext uri="{BB962C8B-B14F-4D97-AF65-F5344CB8AC3E}">
        <p14:creationId xmlns:p14="http://schemas.microsoft.com/office/powerpoint/2010/main" val="1775322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3934507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297180">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297180">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297180">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297180">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297180">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297180">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297180">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297180">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297180">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a:t>
                      </a:r>
                    </a:p>
                  </a:txBody>
                  <a:tcPr>
                    <a:noFill/>
                    <a:lnL>
                      <a:noFill/>
                    </a:lnL>
                    <a:lnR>
                      <a:noFill/>
                    </a:lnR>
                    <a:lnT>
                      <a:noFill/>
                    </a:lnT>
                    <a:lnB>
                      <a:noFill/>
                    </a:lnB>
                  </a:tcPr>
                </a:tc>
              </a:tr>
              <a:tr h="297180">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297180">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297180">
                <a:tc>
                  <a:txBody>
                    <a:bodyPr/>
                    <a:lstStyle/>
                    <a:p>
                      <a:pPr>
                        <a:defRPr sz="1100" b="0">
                          <a:solidFill>
                            <a:srgbClr val="000000"/>
                          </a:solidFill>
                          <a:latin typeface="Pooppins"/>
                        </a:defRPr>
                      </a:pPr>
                      <a:r>
                        <a:t>          3.4. Competition Overview</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297180">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r h="297180">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5.9. Case Study Analysis</a:t>
                      </a:r>
                    </a:p>
                  </a:txBody>
                  <a:tcPr>
                    <a:noFill/>
                    <a:lnL>
                      <a:noFill/>
                    </a:lnL>
                    <a:lnR>
                      <a:noFill/>
                    </a:lnR>
                    <a:lnT>
                      <a:noFill/>
                    </a:lnT>
                    <a:lnB>
                      <a:noFill/>
                    </a:lnB>
                  </a:tcPr>
                </a:tc>
              </a:tr>
              <a:tr h="297180">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5.10. Value Chain Analysis</a:t>
                      </a:r>
                    </a:p>
                  </a:txBody>
                  <a:tcPr>
                    <a:noFill/>
                    <a:lnL>
                      <a:noFill/>
                    </a:lnL>
                    <a:lnR>
                      <a:noFill/>
                    </a:lnR>
                    <a:lnT>
                      <a:noFill/>
                    </a:lnT>
                    <a:lnB>
                      <a:noFill/>
                    </a:lnB>
                  </a:tcPr>
                </a:tc>
              </a:tr>
              <a:tr h="297180">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1">
                          <a:solidFill>
                            <a:srgbClr val="7030A0"/>
                          </a:solidFill>
                          <a:latin typeface="Pooppins"/>
                        </a:defRPr>
                      </a:pPr>
                      <a:r>
                        <a:t>6. Global Toy Market Size by Technology (2025-2032)</a:t>
                      </a:r>
                    </a:p>
                  </a:txBody>
                  <a:tcPr>
                    <a:noFill/>
                    <a:lnL>
                      <a:noFill/>
                    </a:lnL>
                    <a:lnR>
                      <a:noFill/>
                    </a:lnR>
                    <a:lnT>
                      <a:noFill/>
                    </a:lnT>
                    <a:lnB>
                      <a:noFill/>
                    </a:lnB>
                  </a:tcPr>
                </a:tc>
              </a:tr>
              <a:tr h="297180">
                <a:tc>
                  <a:txBody>
                    <a:bodyPr/>
                    <a:lstStyle/>
                    <a:p>
                      <a:pPr>
                        <a:defRPr sz="1100" b="0">
                          <a:solidFill>
                            <a:srgbClr val="000000"/>
                          </a:solidFill>
                          <a:latin typeface="Pooppins"/>
                        </a:defRPr>
                      </a:pPr>
                      <a:r>
                        <a:t>          4.4. Supply Side Trends</a:t>
                      </a:r>
                    </a:p>
                  </a:txBody>
                  <a:tcPr>
                    <a:noFill/>
                    <a:lnL>
                      <a:noFill/>
                    </a:lnL>
                    <a:lnR>
                      <a:noFill/>
                    </a:lnR>
                    <a:lnT>
                      <a:noFill/>
                    </a:lnT>
                    <a:lnB>
                      <a:noFill/>
                    </a:lnB>
                  </a:tcPr>
                </a:tc>
                <a:tc>
                  <a:txBody>
                    <a:bodyPr/>
                    <a:lstStyle/>
                    <a:p>
                      <a:pPr>
                        <a:defRPr sz="1100" b="0">
                          <a:solidFill>
                            <a:srgbClr val="000000"/>
                          </a:solidFill>
                          <a:latin typeface="Pooppins"/>
                        </a:defRPr>
                      </a:pPr>
                      <a:r>
                        <a:t>          6.1. Machine Learning</a:t>
                      </a:r>
                    </a:p>
                  </a:txBody>
                  <a:tcPr>
                    <a:noFill/>
                    <a:lnL>
                      <a:noFill/>
                    </a:lnL>
                    <a:lnR>
                      <a:noFill/>
                    </a:lnR>
                    <a:lnT>
                      <a:noFill/>
                    </a:lnT>
                    <a:lnB>
                      <a:noFill/>
                    </a:lnB>
                  </a:tcPr>
                </a:tc>
              </a:tr>
              <a:tr h="297180">
                <a:tc>
                  <a:txBody>
                    <a:bodyPr/>
                    <a:lstStyle/>
                    <a:p>
                      <a:pPr>
                        <a:defRPr sz="1100" b="0">
                          <a:solidFill>
                            <a:srgbClr val="000000"/>
                          </a:solidFill>
                          <a:latin typeface="Pooppins"/>
                        </a:defRPr>
                      </a:pPr>
                      <a:r>
                        <a:t>          4.5. Demand Side Trends</a:t>
                      </a:r>
                    </a:p>
                  </a:txBody>
                  <a:tcPr>
                    <a:noFill/>
                    <a:lnL>
                      <a:noFill/>
                    </a:lnL>
                    <a:lnR>
                      <a:noFill/>
                    </a:lnR>
                    <a:lnT>
                      <a:noFill/>
                    </a:lnT>
                    <a:lnB>
                      <a:noFill/>
                    </a:lnB>
                  </a:tcPr>
                </a:tc>
                <a:tc>
                  <a:txBody>
                    <a:bodyPr/>
                    <a:lstStyle/>
                    <a:p>
                      <a:pPr>
                        <a:defRPr sz="1100" b="0">
                          <a:solidFill>
                            <a:srgbClr val="000000"/>
                          </a:solidFill>
                          <a:latin typeface="Pooppins"/>
                        </a:defRPr>
                      </a:pPr>
                      <a:r>
                        <a:t>          6.2. Natural Language Processing</a:t>
                      </a:r>
                    </a:p>
                  </a:txBody>
                  <a:tcPr>
                    <a:noFill/>
                    <a:lnL>
                      <a:noFill/>
                    </a:lnL>
                    <a:lnR>
                      <a:noFill/>
                    </a:lnR>
                    <a:lnT>
                      <a:noFill/>
                    </a:lnT>
                    <a:lnB>
                      <a:noFill/>
                    </a:lnB>
                  </a:tcPr>
                </a:tc>
              </a:tr>
              <a:tr h="297180">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c>
                  <a:txBody>
                    <a:bodyPr/>
                    <a:lstStyle/>
                    <a:p>
                      <a:pPr>
                        <a:defRPr sz="1100" b="0">
                          <a:solidFill>
                            <a:srgbClr val="000000"/>
                          </a:solidFill>
                          <a:latin typeface="Pooppins"/>
                        </a:defRPr>
                      </a:pPr>
                      <a:r>
                        <a:t>                    6.2.1. Speech Recognition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6.2.2. Text Analytics</a:t>
                      </a:r>
                    </a:p>
                  </a:txBody>
                  <a:tcPr>
                    <a:noFill/>
                    <a:lnL>
                      <a:noFill/>
                    </a:lnL>
                    <a:lnR>
                      <a:noFill/>
                    </a:lnR>
                    <a:lnT>
                      <a:noFill/>
                    </a:lnT>
                    <a:lnB>
                      <a:noFill/>
                    </a:lnB>
                  </a:tcPr>
                </a:tc>
                <a:tc>
                  <a:txBody>
                    <a:bodyPr/>
                    <a:lstStyle/>
                    <a:p>
                      <a:pPr>
                        <a:defRPr sz="1100" b="0">
                          <a:solidFill>
                            <a:srgbClr val="000000"/>
                          </a:solidFill>
                          <a:latin typeface="Pooppins"/>
                        </a:defRPr>
                      </a:pPr>
                      <a:r>
                        <a:t>                    8.3.4. South Korea</a:t>
                      </a:r>
                    </a:p>
                  </a:txBody>
                  <a:tcPr>
                    <a:noFill/>
                    <a:lnL>
                      <a:noFill/>
                    </a:lnL>
                    <a:lnR>
                      <a:noFill/>
                    </a:lnR>
                    <a:lnT>
                      <a:noFill/>
                    </a:lnT>
                    <a:lnB>
                      <a:noFill/>
                    </a:lnB>
                  </a:tcPr>
                </a:tc>
              </a:tr>
              <a:tr h="297180">
                <a:tc>
                  <a:txBody>
                    <a:bodyPr/>
                    <a:lstStyle/>
                    <a:p>
                      <a:pPr>
                        <a:defRPr sz="1100" b="1">
                          <a:solidFill>
                            <a:srgbClr val="7030A0"/>
                          </a:solidFill>
                          <a:latin typeface="Pooppins"/>
                        </a:defRPr>
                      </a:pPr>
                      <a:r>
                        <a:t>7. Global Toy Market Size by Application (2025-2032)</a:t>
                      </a:r>
                    </a:p>
                  </a:txBody>
                  <a:tcPr>
                    <a:noFill/>
                    <a:lnL>
                      <a:noFill/>
                    </a:lnL>
                    <a:lnR>
                      <a:noFill/>
                    </a:lnR>
                    <a:lnT>
                      <a:noFill/>
                    </a:lnT>
                    <a:lnB>
                      <a:noFill/>
                    </a:lnB>
                  </a:tcPr>
                </a:tc>
                <a:tc>
                  <a:txBody>
                    <a:bodyPr/>
                    <a:lstStyle/>
                    <a:p>
                      <a:pPr>
                        <a:defRPr sz="1100" b="0">
                          <a:solidFill>
                            <a:srgbClr val="000000"/>
                          </a:solidFill>
                          <a:latin typeface="Pooppins"/>
                        </a:defRPr>
                      </a:pPr>
                      <a:r>
                        <a:t>                    8.3.5. Rest of Asia Pacific</a:t>
                      </a:r>
                    </a:p>
                  </a:txBody>
                  <a:tcPr>
                    <a:noFill/>
                    <a:lnL>
                      <a:noFill/>
                    </a:lnL>
                    <a:lnR>
                      <a:noFill/>
                    </a:lnR>
                    <a:lnT>
                      <a:noFill/>
                    </a:lnT>
                    <a:lnB>
                      <a:noFill/>
                    </a:lnB>
                  </a:tcPr>
                </a:tc>
              </a:tr>
              <a:tr h="297180">
                <a:tc>
                  <a:txBody>
                    <a:bodyPr/>
                    <a:lstStyle/>
                    <a:p>
                      <a:pPr>
                        <a:defRPr sz="1100" b="0">
                          <a:solidFill>
                            <a:srgbClr val="000000"/>
                          </a:solidFill>
                          <a:latin typeface="Pooppins"/>
                        </a:defRPr>
                      </a:pPr>
                      <a:r>
                        <a:t>          7.1. Healthcare</a:t>
                      </a:r>
                    </a:p>
                  </a:txBody>
                  <a:tcPr>
                    <a:noFill/>
                    <a:lnL>
                      <a:noFill/>
                    </a:lnL>
                    <a:lnR>
                      <a:noFill/>
                    </a:lnR>
                    <a:lnT>
                      <a:noFill/>
                    </a:lnT>
                    <a:lnB>
                      <a:noFill/>
                    </a:lnB>
                  </a:tcPr>
                </a:tc>
                <a:tc>
                  <a:txBody>
                    <a:bodyPr/>
                    <a:lstStyle/>
                    <a:p>
                      <a:pPr>
                        <a:defRPr sz="1100" b="0">
                          <a:solidFill>
                            <a:srgbClr val="000000"/>
                          </a:solidFill>
                          <a:latin typeface="Pooppins"/>
                        </a:defRPr>
                      </a:pPr>
                      <a:r>
                        <a:t>          8.4. Latin America (By Technology,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7.2. Finance</a:t>
                      </a:r>
                    </a:p>
                  </a:txBody>
                  <a:tcPr>
                    <a:noFill/>
                    <a:lnL>
                      <a:noFill/>
                    </a:lnL>
                    <a:lnR>
                      <a:noFill/>
                    </a:lnR>
                    <a:lnT>
                      <a:noFill/>
                    </a:lnT>
                    <a:lnB>
                      <a:noFill/>
                    </a:lnB>
                  </a:tcPr>
                </a:tc>
                <a:tc>
                  <a:txBody>
                    <a:bodyPr/>
                    <a:lstStyle/>
                    <a:p>
                      <a:pPr>
                        <a:defRPr sz="1100" b="0">
                          <a:solidFill>
                            <a:srgbClr val="000000"/>
                          </a:solidFill>
                          <a:latin typeface="Pooppins"/>
                        </a:defRPr>
                      </a:pPr>
                      <a:r>
                        <a:t>                    8.4.1. Brazil</a:t>
                      </a:r>
                    </a:p>
                  </a:txBody>
                  <a:tcPr>
                    <a:noFill/>
                    <a:lnL>
                      <a:noFill/>
                    </a:lnL>
                    <a:lnR>
                      <a:noFill/>
                    </a:lnR>
                    <a:lnT>
                      <a:noFill/>
                    </a:lnT>
                    <a:lnB>
                      <a:noFill/>
                    </a:lnB>
                  </a:tcPr>
                </a:tc>
              </a:tr>
              <a:tr h="297180">
                <a:tc>
                  <a:txBody>
                    <a:bodyPr/>
                    <a:lstStyle/>
                    <a:p>
                      <a:pPr>
                        <a:defRPr sz="1100" b="0">
                          <a:solidFill>
                            <a:srgbClr val="000000"/>
                          </a:solidFill>
                          <a:latin typeface="Pooppins"/>
                        </a:defRPr>
                      </a:pPr>
                      <a:r>
                        <a:t>          7.3. Automotive</a:t>
                      </a:r>
                    </a:p>
                  </a:txBody>
                  <a:tcPr>
                    <a:noFill/>
                    <a:lnL>
                      <a:noFill/>
                    </a:lnL>
                    <a:lnR>
                      <a:noFill/>
                    </a:lnR>
                    <a:lnT>
                      <a:noFill/>
                    </a:lnT>
                    <a:lnB>
                      <a:noFill/>
                    </a:lnB>
                  </a:tcPr>
                </a:tc>
                <a:tc>
                  <a:txBody>
                    <a:bodyPr/>
                    <a:lstStyle/>
                    <a:p>
                      <a:pPr>
                        <a:defRPr sz="1100" b="0">
                          <a:solidFill>
                            <a:srgbClr val="000000"/>
                          </a:solidFill>
                          <a:latin typeface="Pooppins"/>
                        </a:defRPr>
                      </a:pPr>
                      <a:r>
                        <a:t>                    8.4.2. Mexico</a:t>
                      </a:r>
                    </a:p>
                  </a:txBody>
                  <a:tcPr>
                    <a:noFill/>
                    <a:lnL>
                      <a:noFill/>
                    </a:lnL>
                    <a:lnR>
                      <a:noFill/>
                    </a:lnR>
                    <a:lnT>
                      <a:noFill/>
                    </a:lnT>
                    <a:lnB>
                      <a:noFill/>
                    </a:lnB>
                  </a:tcPr>
                </a:tc>
              </a:tr>
              <a:tr h="297180">
                <a:tc>
                  <a:txBody>
                    <a:bodyPr/>
                    <a:lstStyle/>
                    <a:p>
                      <a:pPr>
                        <a:defRPr sz="1100" b="1">
                          <a:solidFill>
                            <a:srgbClr val="7030A0"/>
                          </a:solidFill>
                          <a:latin typeface="Pooppins"/>
                        </a:defRPr>
                      </a:pPr>
                      <a:r>
                        <a:t>8. Global Toy Market Size by Region (2025-2032)</a:t>
                      </a:r>
                    </a:p>
                  </a:txBody>
                  <a:tcPr>
                    <a:noFill/>
                    <a:lnL>
                      <a:noFill/>
                    </a:lnL>
                    <a:lnR>
                      <a:noFill/>
                    </a:lnR>
                    <a:lnT>
                      <a:noFill/>
                    </a:lnT>
                    <a:lnB>
                      <a:noFill/>
                    </a:lnB>
                  </a:tcPr>
                </a:tc>
                <a:tc>
                  <a:txBody>
                    <a:bodyPr/>
                    <a:lstStyle/>
                    <a:p>
                      <a:pPr>
                        <a:defRPr sz="1100" b="0">
                          <a:solidFill>
                            <a:srgbClr val="000000"/>
                          </a:solidFill>
                          <a:latin typeface="Pooppins"/>
                        </a:defRPr>
                      </a:pPr>
                      <a:r>
                        <a:t>                    8.4.3. Rest of Latin America</a:t>
                      </a:r>
                    </a:p>
                  </a:txBody>
                  <a:tcPr>
                    <a:noFill/>
                    <a:lnL>
                      <a:noFill/>
                    </a:lnL>
                    <a:lnR>
                      <a:noFill/>
                    </a:lnR>
                    <a:lnT>
                      <a:noFill/>
                    </a:lnT>
                    <a:lnB>
                      <a:noFill/>
                    </a:lnB>
                  </a:tcPr>
                </a:tc>
              </a:tr>
              <a:tr h="297180">
                <a:tc>
                  <a:txBody>
                    <a:bodyPr/>
                    <a:lstStyle/>
                    <a:p>
                      <a:pPr>
                        <a:defRPr sz="1100" b="0">
                          <a:solidFill>
                            <a:srgbClr val="000000"/>
                          </a:solidFill>
                          <a:latin typeface="Pooppins"/>
                        </a:defRPr>
                      </a:pPr>
                      <a:r>
                        <a:t>          8.1. North America (By Technology, By Application)</a:t>
                      </a:r>
                    </a:p>
                  </a:txBody>
                  <a:tcPr>
                    <a:noFill/>
                    <a:lnL>
                      <a:noFill/>
                    </a:lnL>
                    <a:lnR>
                      <a:noFill/>
                    </a:lnR>
                    <a:lnT>
                      <a:noFill/>
                    </a:lnT>
                    <a:lnB>
                      <a:noFill/>
                    </a:lnB>
                  </a:tcPr>
                </a:tc>
                <a:tc>
                  <a:txBody>
                    <a:bodyPr/>
                    <a:lstStyle/>
                    <a:p>
                      <a:pPr>
                        <a:defRPr sz="1100" b="0">
                          <a:solidFill>
                            <a:srgbClr val="000000"/>
                          </a:solidFill>
                          <a:latin typeface="Pooppins"/>
                        </a:defRPr>
                      </a:pPr>
                      <a:r>
                        <a:t>          8.5. Middle East &amp; Africa (By Technology,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8.1.1. US</a:t>
                      </a:r>
                    </a:p>
                  </a:txBody>
                  <a:tcPr>
                    <a:noFill/>
                    <a:lnL>
                      <a:noFill/>
                    </a:lnL>
                    <a:lnR>
                      <a:noFill/>
                    </a:lnR>
                    <a:lnT>
                      <a:noFill/>
                    </a:lnT>
                    <a:lnB>
                      <a:noFill/>
                    </a:lnB>
                  </a:tcPr>
                </a:tc>
                <a:tc>
                  <a:txBody>
                    <a:bodyPr/>
                    <a:lstStyle/>
                    <a:p>
                      <a:pPr>
                        <a:defRPr sz="1100" b="0">
                          <a:solidFill>
                            <a:srgbClr val="000000"/>
                          </a:solidFill>
                          <a:latin typeface="Pooppins"/>
                        </a:defRPr>
                      </a:pPr>
                      <a:r>
                        <a:t>                    8.5.1. GCC Countries</a:t>
                      </a:r>
                    </a:p>
                  </a:txBody>
                  <a:tcPr>
                    <a:noFill/>
                    <a:lnL>
                      <a:noFill/>
                    </a:lnL>
                    <a:lnR>
                      <a:noFill/>
                    </a:lnR>
                    <a:lnT>
                      <a:noFill/>
                    </a:lnT>
                    <a:lnB>
                      <a:noFill/>
                    </a:lnB>
                  </a:tcPr>
                </a:tc>
              </a:tr>
              <a:tr h="297180">
                <a:tc>
                  <a:txBody>
                    <a:bodyPr/>
                    <a:lstStyle/>
                    <a:p>
                      <a:pPr>
                        <a:defRPr sz="1100" b="0">
                          <a:solidFill>
                            <a:srgbClr val="000000"/>
                          </a:solidFill>
                          <a:latin typeface="Pooppins"/>
                        </a:defRPr>
                      </a:pPr>
                      <a:r>
                        <a:t>                    8.1.2. Canada</a:t>
                      </a:r>
                    </a:p>
                  </a:txBody>
                  <a:tcPr>
                    <a:noFill/>
                    <a:lnL>
                      <a:noFill/>
                    </a:lnL>
                    <a:lnR>
                      <a:noFill/>
                    </a:lnR>
                    <a:lnT>
                      <a:noFill/>
                    </a:lnT>
                    <a:lnB>
                      <a:noFill/>
                    </a:lnB>
                  </a:tcPr>
                </a:tc>
                <a:tc>
                  <a:txBody>
                    <a:bodyPr/>
                    <a:lstStyle/>
                    <a:p>
                      <a:pPr>
                        <a:defRPr sz="1100" b="0">
                          <a:solidFill>
                            <a:srgbClr val="000000"/>
                          </a:solidFill>
                          <a:latin typeface="Pooppins"/>
                        </a:defRPr>
                      </a:pPr>
                      <a:r>
                        <a:t>                    8.5.2. South Africa</a:t>
                      </a:r>
                    </a:p>
                  </a:txBody>
                  <a:tcPr>
                    <a:noFill/>
                    <a:lnL>
                      <a:noFill/>
                    </a:lnL>
                    <a:lnR>
                      <a:noFill/>
                    </a:lnR>
                    <a:lnT>
                      <a:noFill/>
                    </a:lnT>
                    <a:lnB>
                      <a:noFill/>
                    </a:lnB>
                  </a:tcPr>
                </a:tc>
              </a:tr>
              <a:tr h="297180">
                <a:tc>
                  <a:txBody>
                    <a:bodyPr/>
                    <a:lstStyle/>
                    <a:p>
                      <a:pPr>
                        <a:defRPr sz="1100" b="0">
                          <a:solidFill>
                            <a:srgbClr val="000000"/>
                          </a:solidFill>
                          <a:latin typeface="Pooppins"/>
                        </a:defRPr>
                      </a:pPr>
                      <a:r>
                        <a:t>          8.2. Europe (By Technology, By Application)</a:t>
                      </a:r>
                    </a:p>
                  </a:txBody>
                  <a:tcPr>
                    <a:noFill/>
                    <a:lnL>
                      <a:noFill/>
                    </a:lnL>
                    <a:lnR>
                      <a:noFill/>
                    </a:lnR>
                    <a:lnT>
                      <a:noFill/>
                    </a:lnT>
                    <a:lnB>
                      <a:noFill/>
                    </a:lnB>
                  </a:tcPr>
                </a:tc>
                <a:tc>
                  <a:txBody>
                    <a:bodyPr/>
                    <a:lstStyle/>
                    <a:p>
                      <a:pPr>
                        <a:defRPr sz="1100" b="0">
                          <a:solidFill>
                            <a:srgbClr val="000000"/>
                          </a:solidFill>
                          <a:latin typeface="Pooppins"/>
                        </a:defRPr>
                      </a:pPr>
                      <a:r>
                        <a:t>                    8.5.3. Rest of Middle East &amp; Africa</a:t>
                      </a:r>
                    </a:p>
                  </a:txBody>
                  <a:tcPr>
                    <a:noFill/>
                    <a:lnL>
                      <a:noFill/>
                    </a:lnL>
                    <a:lnR>
                      <a:noFill/>
                    </a:lnR>
                    <a:lnT>
                      <a:noFill/>
                    </a:lnT>
                    <a:lnB>
                      <a:noFill/>
                    </a:lnB>
                  </a:tcPr>
                </a:tc>
              </a:tr>
              <a:tr h="297180">
                <a:tc>
                  <a:txBody>
                    <a:bodyPr/>
                    <a:lstStyle/>
                    <a:p>
                      <a:pPr>
                        <a:defRPr sz="1100" b="0">
                          <a:solidFill>
                            <a:srgbClr val="000000"/>
                          </a:solidFill>
                          <a:latin typeface="Pooppins"/>
                        </a:defRPr>
                      </a:pPr>
                      <a:r>
                        <a:t>                    8.2.1. UK</a:t>
                      </a:r>
                    </a:p>
                  </a:txBody>
                  <a:tcPr>
                    <a:noFill/>
                    <a:lnL>
                      <a:noFill/>
                    </a:lnL>
                    <a:lnR>
                      <a:noFill/>
                    </a:lnR>
                    <a:lnT>
                      <a:noFill/>
                    </a:lnT>
                    <a:lnB>
                      <a:noFill/>
                    </a:lnB>
                  </a:tcPr>
                </a:tc>
                <a:tc>
                  <a:txBody>
                    <a:bodyPr/>
                    <a:lstStyle/>
                    <a:p>
                      <a:pPr>
                        <a:defRPr sz="1100" b="1">
                          <a:solidFill>
                            <a:srgbClr val="7030A0"/>
                          </a:solidFill>
                          <a:latin typeface="Pooppins"/>
                        </a:defRPr>
                      </a:pPr>
                      <a:r>
                        <a:t>9. Competitive Dashboard</a:t>
                      </a:r>
                    </a:p>
                  </a:txBody>
                  <a:tcPr>
                    <a:noFill/>
                    <a:lnL>
                      <a:noFill/>
                    </a:lnL>
                    <a:lnR>
                      <a:noFill/>
                    </a:lnR>
                    <a:lnT>
                      <a:noFill/>
                    </a:lnT>
                    <a:lnB>
                      <a:noFill/>
                    </a:lnB>
                  </a:tcPr>
                </a:tc>
              </a:tr>
              <a:tr h="297180">
                <a:tc>
                  <a:txBody>
                    <a:bodyPr/>
                    <a:lstStyle/>
                    <a:p>
                      <a:pPr>
                        <a:defRPr sz="1100" b="0">
                          <a:solidFill>
                            <a:srgbClr val="000000"/>
                          </a:solidFill>
                          <a:latin typeface="Pooppins"/>
                        </a:defRPr>
                      </a:pPr>
                      <a:r>
                        <a:t>                    8.2.2. Germany</a:t>
                      </a:r>
                    </a:p>
                  </a:txBody>
                  <a:tcPr>
                    <a:noFill/>
                    <a:lnL>
                      <a:noFill/>
                    </a:lnL>
                    <a:lnR>
                      <a:noFill/>
                    </a:lnR>
                    <a:lnT>
                      <a:noFill/>
                    </a:lnT>
                    <a:lnB>
                      <a:noFill/>
                    </a:lnB>
                  </a:tcPr>
                </a:tc>
                <a:tc>
                  <a:txBody>
                    <a:bodyPr/>
                    <a:lstStyle/>
                    <a:p>
                      <a:pPr>
                        <a:defRPr sz="1100" b="0">
                          <a:solidFill>
                            <a:srgbClr val="000000"/>
                          </a:solidFill>
                          <a:latin typeface="Pooppins"/>
                        </a:defRPr>
                      </a:pPr>
                      <a:r>
                        <a:t>          9.1. Top 5 Player Comparison</a:t>
                      </a:r>
                    </a:p>
                  </a:txBody>
                  <a:tcPr>
                    <a:noFill/>
                    <a:lnL>
                      <a:noFill/>
                    </a:lnL>
                    <a:lnR>
                      <a:noFill/>
                    </a:lnR>
                    <a:lnT>
                      <a:noFill/>
                    </a:lnT>
                    <a:lnB>
                      <a:noFill/>
                    </a:lnB>
                  </a:tcPr>
                </a:tc>
              </a:tr>
              <a:tr h="297180">
                <a:tc>
                  <a:txBody>
                    <a:bodyPr/>
                    <a:lstStyle/>
                    <a:p>
                      <a:pPr>
                        <a:defRPr sz="1100" b="0">
                          <a:solidFill>
                            <a:srgbClr val="000000"/>
                          </a:solidFill>
                          <a:latin typeface="Pooppins"/>
                        </a:defRPr>
                      </a:pPr>
                      <a:r>
                        <a:t>                    8.2.3. Spain</a:t>
                      </a:r>
                    </a:p>
                  </a:txBody>
                  <a:tcPr>
                    <a:noFill/>
                    <a:lnL>
                      <a:noFill/>
                    </a:lnL>
                    <a:lnR>
                      <a:noFill/>
                    </a:lnR>
                    <a:lnT>
                      <a:noFill/>
                    </a:lnT>
                    <a:lnB>
                      <a:noFill/>
                    </a:lnB>
                  </a:tcPr>
                </a:tc>
                <a:tc>
                  <a:txBody>
                    <a:bodyPr/>
                    <a:lstStyle/>
                    <a:p>
                      <a:pPr>
                        <a:defRPr sz="1100" b="0">
                          <a:solidFill>
                            <a:srgbClr val="000000"/>
                          </a:solidFill>
                          <a:latin typeface="Pooppins"/>
                        </a:defRPr>
                      </a:pPr>
                      <a:r>
                        <a:t>          9.2. Market Positioning of Key Players, 2024</a:t>
                      </a:r>
                    </a:p>
                  </a:txBody>
                  <a:tcPr>
                    <a:noFill/>
                    <a:lnL>
                      <a:noFill/>
                    </a:lnL>
                    <a:lnR>
                      <a:noFill/>
                    </a:lnR>
                    <a:lnT>
                      <a:noFill/>
                    </a:lnT>
                    <a:lnB>
                      <a:noFill/>
                    </a:lnB>
                  </a:tcPr>
                </a:tc>
              </a:tr>
              <a:tr h="297180">
                <a:tc>
                  <a:txBody>
                    <a:bodyPr/>
                    <a:lstStyle/>
                    <a:p>
                      <a:pPr>
                        <a:defRPr sz="1100" b="0">
                          <a:solidFill>
                            <a:srgbClr val="000000"/>
                          </a:solidFill>
                          <a:latin typeface="Pooppins"/>
                        </a:defRPr>
                      </a:pPr>
                      <a:r>
                        <a:t>                    8.2.4. France</a:t>
                      </a:r>
                    </a:p>
                  </a:txBody>
                  <a:tcPr>
                    <a:noFill/>
                    <a:lnL>
                      <a:noFill/>
                    </a:lnL>
                    <a:lnR>
                      <a:noFill/>
                    </a:lnR>
                    <a:lnT>
                      <a:noFill/>
                    </a:lnT>
                    <a:lnB>
                      <a:noFill/>
                    </a:lnB>
                  </a:tcPr>
                </a:tc>
                <a:tc>
                  <a:txBody>
                    <a:bodyPr/>
                    <a:lstStyle/>
                    <a:p>
                      <a:pPr>
                        <a:defRPr sz="1100" b="0">
                          <a:solidFill>
                            <a:srgbClr val="000000"/>
                          </a:solidFill>
                          <a:latin typeface="Pooppins"/>
                        </a:defRPr>
                      </a:pPr>
                      <a:r>
                        <a:t>          9.3. Strategies Adopted by Key Market Players</a:t>
                      </a:r>
                    </a:p>
                  </a:txBody>
                  <a:tcPr>
                    <a:noFill/>
                    <a:lnL>
                      <a:noFill/>
                    </a:lnL>
                    <a:lnR>
                      <a:noFill/>
                    </a:lnR>
                    <a:lnT>
                      <a:noFill/>
                    </a:lnT>
                    <a:lnB>
                      <a:noFill/>
                    </a:lnB>
                  </a:tcPr>
                </a:tc>
              </a:tr>
              <a:tr h="297180">
                <a:tc>
                  <a:txBody>
                    <a:bodyPr/>
                    <a:lstStyle/>
                    <a:p>
                      <a:pPr>
                        <a:defRPr sz="1100" b="0">
                          <a:solidFill>
                            <a:srgbClr val="000000"/>
                          </a:solidFill>
                          <a:latin typeface="Pooppins"/>
                        </a:defRPr>
                      </a:pPr>
                      <a:r>
                        <a:t>                    8.2.5. Italy</a:t>
                      </a:r>
                    </a:p>
                  </a:txBody>
                  <a:tcPr>
                    <a:noFill/>
                    <a:lnL>
                      <a:noFill/>
                    </a:lnL>
                    <a:lnR>
                      <a:noFill/>
                    </a:lnR>
                    <a:lnT>
                      <a:noFill/>
                    </a:lnT>
                    <a:lnB>
                      <a:noFill/>
                    </a:lnB>
                  </a:tcPr>
                </a:tc>
                <a:tc>
                  <a:txBody>
                    <a:bodyPr/>
                    <a:lstStyle/>
                    <a:p>
                      <a:pPr>
                        <a:defRPr sz="1100" b="0">
                          <a:solidFill>
                            <a:srgbClr val="000000"/>
                          </a:solidFill>
                          <a:latin typeface="Pooppins"/>
                        </a:defRPr>
                      </a:pPr>
                      <a:r>
                        <a:t>          9.4. Recent Developments in the Market</a:t>
                      </a:r>
                    </a:p>
                  </a:txBody>
                  <a:tcPr>
                    <a:noFill/>
                    <a:lnL>
                      <a:noFill/>
                    </a:lnL>
                    <a:lnR>
                      <a:noFill/>
                    </a:lnR>
                    <a:lnT>
                      <a:noFill/>
                    </a:lnT>
                    <a:lnB>
                      <a:noFill/>
                    </a:lnB>
                  </a:tcPr>
                </a:tc>
              </a:tr>
              <a:tr h="297180">
                <a:tc>
                  <a:txBody>
                    <a:bodyPr/>
                    <a:lstStyle/>
                    <a:p>
                      <a:pPr>
                        <a:defRPr sz="1100" b="0">
                          <a:solidFill>
                            <a:srgbClr val="000000"/>
                          </a:solidFill>
                          <a:latin typeface="Pooppins"/>
                        </a:defRPr>
                      </a:pPr>
                      <a:r>
                        <a:t>                    8.2.6. Rest of Europe</a:t>
                      </a:r>
                    </a:p>
                  </a:txBody>
                  <a:tcPr>
                    <a:noFill/>
                    <a:lnL>
                      <a:noFill/>
                    </a:lnL>
                    <a:lnR>
                      <a:noFill/>
                    </a:lnR>
                    <a:lnT>
                      <a:noFill/>
                    </a:lnT>
                    <a:lnB>
                      <a:noFill/>
                    </a:lnB>
                  </a:tcPr>
                </a:tc>
                <a:tc>
                  <a:txBody>
                    <a:bodyPr/>
                    <a:lstStyle/>
                    <a:p>
                      <a:pPr>
                        <a:defRPr sz="1100" b="0">
                          <a:solidFill>
                            <a:srgbClr val="000000"/>
                          </a:solidFill>
                          <a:latin typeface="Pooppins"/>
                        </a:defRPr>
                      </a:pPr>
                      <a:r>
                        <a:t>          9.5. Company Market Share Analysis, 2024</a:t>
                      </a:r>
                    </a:p>
                  </a:txBody>
                  <a:tcPr>
                    <a:noFill/>
                    <a:lnL>
                      <a:noFill/>
                    </a:lnL>
                    <a:lnR>
                      <a:noFill/>
                    </a:lnR>
                    <a:lnT>
                      <a:noFill/>
                    </a:lnT>
                    <a:lnB>
                      <a:noFill/>
                    </a:lnB>
                  </a:tcPr>
                </a:tc>
              </a:tr>
              <a:tr h="297180">
                <a:tc>
                  <a:txBody>
                    <a:bodyPr/>
                    <a:lstStyle/>
                    <a:p>
                      <a:pPr>
                        <a:defRPr sz="1100" b="0">
                          <a:solidFill>
                            <a:srgbClr val="000000"/>
                          </a:solidFill>
                          <a:latin typeface="Pooppins"/>
                        </a:defRPr>
                      </a:pPr>
                      <a:r>
                        <a:t>          8.3. Asia-Pacific (By Technology, By Application)</a:t>
                      </a:r>
                    </a:p>
                  </a:txBody>
                  <a:tcPr>
                    <a:noFill/>
                    <a:lnL>
                      <a:noFill/>
                    </a:lnL>
                    <a:lnR>
                      <a:noFill/>
                    </a:lnR>
                    <a:lnT>
                      <a:noFill/>
                    </a:lnT>
                    <a:lnB>
                      <a:noFill/>
                    </a:lnB>
                  </a:tcPr>
                </a:tc>
                <a:tc>
                  <a:txBody>
                    <a:bodyPr/>
                    <a:lstStyle/>
                    <a:p>
                      <a:pPr>
                        <a:defRPr sz="1100" b="1">
                          <a:solidFill>
                            <a:srgbClr val="7030A0"/>
                          </a:solidFill>
                          <a:latin typeface="Pooppins"/>
                        </a:defRPr>
                      </a:pPr>
                      <a:r>
                        <a:t>10. Key Company Profiles</a:t>
                      </a:r>
                    </a:p>
                  </a:txBody>
                  <a:tcPr>
                    <a:noFill/>
                    <a:lnL>
                      <a:noFill/>
                    </a:lnL>
                    <a:lnR>
                      <a:noFill/>
                    </a:lnR>
                    <a:lnT>
                      <a:noFill/>
                    </a:lnT>
                    <a:lnB>
                      <a:noFill/>
                    </a:lnB>
                  </a:tcPr>
                </a:tc>
              </a:tr>
              <a:tr h="297180">
                <a:tc>
                  <a:txBody>
                    <a:bodyPr/>
                    <a:lstStyle/>
                    <a:p>
                      <a:pPr>
                        <a:defRPr sz="1100" b="0">
                          <a:solidFill>
                            <a:srgbClr val="000000"/>
                          </a:solidFill>
                          <a:latin typeface="Pooppins"/>
                        </a:defRPr>
                      </a:pPr>
                      <a:r>
                        <a:t>                    8.3.1. China</a:t>
                      </a:r>
                    </a:p>
                  </a:txBody>
                  <a:tcPr>
                    <a:noFill/>
                    <a:lnL>
                      <a:noFill/>
                    </a:lnL>
                    <a:lnR>
                      <a:noFill/>
                    </a:lnR>
                    <a:lnT>
                      <a:noFill/>
                    </a:lnT>
                    <a:lnB>
                      <a:noFill/>
                    </a:lnB>
                  </a:tcPr>
                </a:tc>
                <a:tc>
                  <a:txBody>
                    <a:bodyPr/>
                    <a:lstStyle/>
                    <a:p>
                      <a:pPr>
                        <a:defRPr sz="1100" b="0">
                          <a:solidFill>
                            <a:srgbClr val="000000"/>
                          </a:solidFill>
                          <a:latin typeface="Pooppins"/>
                        </a:defRPr>
                      </a:pPr>
                      <a:r>
                        <a:t>          10.1. Apple Inc.</a:t>
                      </a:r>
                    </a:p>
                  </a:txBody>
                  <a:tcPr>
                    <a:noFill/>
                    <a:lnL>
                      <a:noFill/>
                    </a:lnL>
                    <a:lnR>
                      <a:noFill/>
                    </a:lnR>
                    <a:lnT>
                      <a:noFill/>
                    </a:lnT>
                    <a:lnB>
                      <a:noFill/>
                    </a:lnB>
                  </a:tcPr>
                </a:tc>
              </a:tr>
              <a:tr h="297180">
                <a:tc>
                  <a:txBody>
                    <a:bodyPr/>
                    <a:lstStyle/>
                    <a:p>
                      <a:pPr>
                        <a:defRPr sz="1100" b="0">
                          <a:solidFill>
                            <a:srgbClr val="000000"/>
                          </a:solidFill>
                          <a:latin typeface="Pooppins"/>
                        </a:defRPr>
                      </a:pPr>
                      <a:r>
                        <a:t>                    8.3.2. India</a:t>
                      </a:r>
                    </a:p>
                  </a:txBody>
                  <a:tcPr>
                    <a:noFill/>
                    <a:lnL>
                      <a:noFill/>
                    </a:lnL>
                    <a:lnR>
                      <a:noFill/>
                    </a:lnR>
                    <a:lnT>
                      <a:noFill/>
                    </a:lnT>
                    <a:lnB>
                      <a:noFill/>
                    </a:lnB>
                  </a:tcPr>
                </a:tc>
                <a:tc>
                  <a:txBody>
                    <a:bodyPr/>
                    <a:lstStyle/>
                    <a:p>
                      <a:pPr>
                        <a:defRPr sz="1100" b="0">
                          <a:solidFill>
                            <a:srgbClr val="000000"/>
                          </a:solidFill>
                          <a:latin typeface="Pooppins"/>
                        </a:defRPr>
                      </a:pPr>
                      <a:r>
                        <a:t>                    10.1.1. Company Overview</a:t>
                      </a:r>
                    </a:p>
                  </a:txBody>
                  <a:tcPr>
                    <a:noFill/>
                    <a:lnL>
                      <a:noFill/>
                    </a:lnL>
                    <a:lnR>
                      <a:noFill/>
                    </a:lnR>
                    <a:lnT>
                      <a:noFill/>
                    </a:lnT>
                    <a:lnB>
                      <a:noFill/>
                    </a:lnB>
                  </a:tcPr>
                </a:tc>
              </a:tr>
              <a:tr h="297180">
                <a:tc>
                  <a:txBody>
                    <a:bodyPr/>
                    <a:lstStyle/>
                    <a:p>
                      <a:pPr>
                        <a:defRPr sz="1100" b="0">
                          <a:solidFill>
                            <a:srgbClr val="000000"/>
                          </a:solidFill>
                          <a:latin typeface="Pooppins"/>
                        </a:defRPr>
                      </a:pPr>
                      <a:r>
                        <a:t>                    8.3.3. Japan</a:t>
                      </a:r>
                    </a:p>
                  </a:txBody>
                  <a:tcPr>
                    <a:noFill/>
                    <a:lnL>
                      <a:noFill/>
                    </a:lnL>
                    <a:lnR>
                      <a:noFill/>
                    </a:lnR>
                    <a:lnT>
                      <a:noFill/>
                    </a:lnT>
                    <a:lnB>
                      <a:noFill/>
                    </a:lnB>
                  </a:tcPr>
                </a:tc>
                <a:tc>
                  <a:txBody>
                    <a:bodyPr/>
                    <a:lstStyle/>
                    <a:p>
                      <a:pPr>
                        <a:defRPr sz="1100" b="0">
                          <a:solidFill>
                            <a:srgbClr val="000000"/>
                          </a:solidFill>
                          <a:latin typeface="Pooppins"/>
                        </a:defRPr>
                      </a:pPr>
                      <a:r>
                        <a:t>                    10.1.2. Product Portfolio Overview</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10.1.3. Financial Overview</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10.1.4. Key Developments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10.3.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10.4. Amazon.com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10.5. Tesla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1">
                          <a:solidFill>
                            <a:srgbClr val="7030A0"/>
                          </a:solidFill>
                          <a:latin typeface="Pooppins"/>
                        </a:defRPr>
                      </a:pPr>
                      <a:r>
                        <a:t>11.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3642888"/>
            <a:ext cx="7321550" cy="359946"/>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002834"/>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13688</TotalTime>
  <Words>2444</Words>
  <Application>Microsoft Office PowerPoint</Application>
  <PresentationFormat>Widescreen</PresentationFormat>
  <Paragraphs>499</Paragraphs>
  <Slides>40</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40</vt:i4>
      </vt:variant>
    </vt:vector>
  </HeadingPairs>
  <TitlesOfParts>
    <vt:vector size="54"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88</cp:revision>
  <dcterms:created xsi:type="dcterms:W3CDTF">2024-08-12T13:13:25Z</dcterms:created>
  <dcterms:modified xsi:type="dcterms:W3CDTF">2025-09-15T20:02:00Z</dcterms:modified>
</cp:coreProperties>
</file>